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192" r:id="rId1"/>
  </p:sldMasterIdLst>
  <p:notesMasterIdLst>
    <p:notesMasterId r:id="rId19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57" r:id="rId10"/>
    <p:sldId id="268" r:id="rId11"/>
    <p:sldId id="260" r:id="rId12"/>
    <p:sldId id="259" r:id="rId13"/>
    <p:sldId id="258" r:id="rId14"/>
    <p:sldId id="269" r:id="rId15"/>
    <p:sldId id="271" r:id="rId16"/>
    <p:sldId id="272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7"/>
    <p:restoredTop sz="94659"/>
  </p:normalViewPr>
  <p:slideViewPr>
    <p:cSldViewPr snapToGrid="0" snapToObjects="1">
      <p:cViewPr varScale="1">
        <p:scale>
          <a:sx n="102" d="100"/>
          <a:sy n="102" d="100"/>
        </p:scale>
        <p:origin x="8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7CEF5-279B-6D46-A3CF-A7A4BB624567}" type="datetimeFigureOut">
              <a:rPr kumimoji="1" lang="zh-TW" altLang="en-US" smtClean="0"/>
              <a:t>2018/3/24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77631-E986-4647-85F6-1D241DFC8D3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8786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082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3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474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9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620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18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35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374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780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62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/>
              <a:t>MySQL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38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MySQL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32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5A55F3-DBF0-624F-94F3-762CF55607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err="1"/>
              <a:t>MySql</a:t>
            </a:r>
            <a:r>
              <a:rPr kumimoji="1" lang="en-US" altLang="zh-TW" dirty="0"/>
              <a:t> </a:t>
            </a:r>
            <a:r>
              <a:rPr kumimoji="1" lang="zh-Hant" altLang="en-US"/>
              <a:t>預存程序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16DA9B5-C7D1-AB49-BB87-1BC6C7B5F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朱克剛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841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F5EE87-0A2C-A047-8D54-A91F7EF3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變數宣告</a:t>
            </a:r>
            <a:r>
              <a:rPr kumimoji="1" lang="en-US" altLang="zh-Hant" dirty="0"/>
              <a:t>(II)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A6D10D-015D-6646-9A6D-82080AF0F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/>
              <a:t>使用</a:t>
            </a:r>
            <a:r>
              <a:rPr kumimoji="1" lang="en-US" altLang="zh-Hant" dirty="0"/>
              <a:t> declare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F60EC6-7E38-9640-88AA-CEB59BBFF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1D58D9-12D2-A04C-8F30-E8E482C40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47BE5A-D889-044E-8D5B-B28A8BA9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A50B330-0CD7-E14D-BA37-A9A7CC3B5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847" y="3249068"/>
            <a:ext cx="3848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62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7DC462-8744-054B-98C3-C7FF9801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IF </a:t>
            </a:r>
            <a:r>
              <a:rPr kumimoji="1" lang="zh-Hant" altLang="en-US" dirty="0"/>
              <a:t>判斷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B8B065-E3B1-7C41-804D-B38E806B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62" y="1978722"/>
            <a:ext cx="5295900" cy="4216400"/>
          </a:xfrm>
          <a:prstGeom prst="rect">
            <a:avLst/>
          </a:prstGeom>
        </p:spPr>
      </p:pic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392936F9-783F-2947-8573-010CE6044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97ED0D44-DBA8-644C-AA61-8892B0C25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88773F2-3AF5-FD45-AE1B-A76FB35C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56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3A48F2-42C6-5948-8D44-CEDFD68C6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LOOP </a:t>
            </a:r>
            <a:r>
              <a:rPr kumimoji="1" lang="zh-Hant" altLang="en-US" dirty="0"/>
              <a:t>迴圈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D8C7FC7-47C2-E740-BFD6-17D24990A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/>
              <a:t>計算</a:t>
            </a:r>
            <a:r>
              <a:rPr kumimoji="1" lang="en-US" altLang="zh-Hant" dirty="0"/>
              <a:t> 0+2+4+6+8+10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2CCF82-721B-A54B-85F7-EF7823D86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655" y="1105675"/>
            <a:ext cx="5295900" cy="5092700"/>
          </a:xfrm>
          <a:prstGeom prst="rect">
            <a:avLst/>
          </a:prstGeom>
        </p:spPr>
      </p:pic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39BF1597-9F1F-9940-B1D1-59F9CDB3A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E9EE0FED-1BEE-574A-86D9-E2CD052BD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397806DF-5D7D-0A4C-AE02-B26ED3D0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89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7798DD-D1CE-3146-BA3B-1A3FCB47A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t" dirty="0"/>
              <a:t>While </a:t>
            </a:r>
            <a:r>
              <a:rPr kumimoji="1" lang="zh-Hant" altLang="en-US" dirty="0"/>
              <a:t>迴圈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48A5020-3828-544F-B304-8B7CA6AE6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/>
              <a:t>計算</a:t>
            </a:r>
            <a:r>
              <a:rPr kumimoji="1" lang="en-US" altLang="zh-Hant" dirty="0"/>
              <a:t> 1+2+…+10</a:t>
            </a:r>
            <a:endParaRPr kumimoji="1" lang="zh-TW" altLang="en-US" dirty="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C6CF3237-E867-E244-9D0D-08F347EA2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68ABDF06-F5C3-B14F-8E84-F606B008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A31E4303-086D-1443-A6E6-ADD808E5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FEDE6C-E469-6F4F-95CC-70EB3EE67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932" y="2084832"/>
            <a:ext cx="36576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07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40FF9-0187-AE46-89B3-6408DBC1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Repeat </a:t>
            </a:r>
            <a:r>
              <a:rPr kumimoji="1" lang="zh-Hant" altLang="en-US" dirty="0"/>
              <a:t>迴圈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C2FDA8-FAB5-0E41-9EFE-C12060F1A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/>
              <a:t>與</a:t>
            </a:r>
            <a:r>
              <a:rPr kumimoji="1" lang="en-US" altLang="zh-Hant" dirty="0"/>
              <a:t> while </a:t>
            </a:r>
            <a:r>
              <a:rPr kumimoji="1" lang="zh-Hant" altLang="en-US" dirty="0"/>
              <a:t>迴圈的差異在於</a:t>
            </a:r>
            <a:r>
              <a:rPr kumimoji="1" lang="en-US" altLang="zh-Hant" dirty="0"/>
              <a:t>repeat </a:t>
            </a:r>
            <a:r>
              <a:rPr kumimoji="1" lang="zh-Hant" altLang="en-US" dirty="0"/>
              <a:t>至少會執行一次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BFD984-21C2-2F4F-A1AE-D51A5087F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D84893-C85C-B54A-ADF6-A894DA72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C84503-BB00-5945-A595-1A995F2E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CF191C8-1B29-9248-B43C-53E58C9EC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661" y="2827528"/>
            <a:ext cx="36576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54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809BA3-BC90-F84D-98F5-7C56F07B5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Cursor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36BCF8-92C9-304D-832A-D55C251BE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800" dirty="0"/>
              <a:t>對每一筆資料作最細微的控制</a:t>
            </a:r>
            <a:endParaRPr kumimoji="1" lang="en-US" altLang="zh-TW" sz="2800" dirty="0"/>
          </a:p>
          <a:p>
            <a:pPr lvl="1"/>
            <a:r>
              <a:rPr kumimoji="1" lang="zh-TW" altLang="en-US" sz="2400" dirty="0"/>
              <a:t>可以單獨處理每一筆資料</a:t>
            </a:r>
            <a:endParaRPr kumimoji="1" lang="en-US" altLang="zh-TW" sz="2400" dirty="0"/>
          </a:p>
          <a:p>
            <a:pPr lvl="1"/>
            <a:r>
              <a:rPr kumimoji="1" lang="zh-TW" altLang="en-US" sz="2400" dirty="0"/>
              <a:t>例如：將阿拉伯數字轉成大寫國字</a:t>
            </a:r>
            <a:endParaRPr kumimoji="1" lang="en-US" altLang="zh-TW" sz="2400" dirty="0"/>
          </a:p>
          <a:p>
            <a:pPr lvl="2"/>
            <a:r>
              <a:rPr kumimoji="1" lang="en-US" altLang="zh-TW" sz="1800" dirty="0"/>
              <a:t>1 -&gt; </a:t>
            </a:r>
            <a:r>
              <a:rPr kumimoji="1" lang="zh-TW" altLang="en-US" sz="1800" dirty="0"/>
              <a:t>壹元</a:t>
            </a:r>
            <a:endParaRPr kumimoji="1" lang="en-US" altLang="zh-TW" sz="1800" dirty="0"/>
          </a:p>
          <a:p>
            <a:pPr lvl="2"/>
            <a:r>
              <a:rPr kumimoji="1" lang="en-US" altLang="zh-TW" sz="1800" dirty="0"/>
              <a:t>203 -&gt; </a:t>
            </a:r>
            <a:r>
              <a:rPr kumimoji="1" lang="zh-TW" altLang="en-US" sz="1800" dirty="0"/>
              <a:t>貳佰零叁元</a:t>
            </a:r>
          </a:p>
          <a:p>
            <a:pPr lvl="1"/>
            <a:endParaRPr kumimoji="1" lang="zh-TW" altLang="en-US" sz="2400" dirty="0"/>
          </a:p>
          <a:p>
            <a:pPr lvl="1"/>
            <a:endParaRPr kumimoji="1" lang="zh-TW" altLang="en-US" sz="2400" dirty="0"/>
          </a:p>
          <a:p>
            <a:endParaRPr kumimoji="1" lang="zh-TW" altLang="en-US" sz="2800" dirty="0"/>
          </a:p>
          <a:p>
            <a:endParaRPr kumimoji="1" lang="zh-TW" altLang="en-US" sz="28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6D8416-F9FD-9645-9F70-7725361C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FD86F2-46C7-744B-8BD4-672EA95BF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DE9A00-389A-C440-BD33-215CDD10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648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7C0661-71ED-5640-9DFB-162AAB9E1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5400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建立、開啟與關閉 Cursor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C3D513-0E03-9046-9A4F-34D9201A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7E90E7-9BC9-BE43-A152-982CE154D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5B6D34-814B-D14E-87E0-A3245ADF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C376ADD6-EFA3-464D-97AB-F0BBF08CEEE5}"/>
              </a:ext>
            </a:extLst>
          </p:cNvPr>
          <p:cNvSpPr/>
          <p:nvPr/>
        </p:nvSpPr>
        <p:spPr>
          <a:xfrm>
            <a:off x="5052788" y="3035542"/>
            <a:ext cx="4183150" cy="22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Verdana"/>
                <a:ea typeface="新細明體"/>
              </a:rPr>
              <a:t>DECLARE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新細明體"/>
              </a:rPr>
              <a:t>curs </a:t>
            </a:r>
            <a:r>
              <a:rPr lang="en-US" sz="2000" b="0" strike="noStrike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Verdana"/>
                <a:ea typeface="新細明體"/>
              </a:rPr>
              <a:t>CURSOR FOR</a:t>
            </a:r>
            <a:endParaRPr lang="en-US" sz="2000" b="0" strike="noStrike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新細明體"/>
              </a:rPr>
              <a:t>	select fee from bill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Verdana"/>
                <a:ea typeface="新細明體"/>
              </a:rPr>
              <a:t>OPEN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新細明體"/>
              </a:rPr>
              <a:t>curs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新細明體"/>
              </a:rPr>
              <a:t>…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Verdana"/>
                <a:ea typeface="新細明體"/>
              </a:rPr>
              <a:t>CLOSE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新細明體"/>
              </a:rPr>
              <a:t>curs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6110B80A-8D8C-F24C-ABA9-4D9DD800C549}"/>
              </a:ext>
            </a:extLst>
          </p:cNvPr>
          <p:cNvSpPr/>
          <p:nvPr/>
        </p:nvSpPr>
        <p:spPr>
          <a:xfrm>
            <a:off x="4106348" y="3106822"/>
            <a:ext cx="360000" cy="288720"/>
          </a:xfrm>
          <a:prstGeom prst="rightArrow">
            <a:avLst>
              <a:gd name="adj1" fmla="val 50000"/>
              <a:gd name="adj2" fmla="val 31181"/>
            </a:avLst>
          </a:prstGeom>
          <a:solidFill>
            <a:srgbClr val="CCFF66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4D1311C0-6295-8A42-8E3C-DAC5E5C34FE4}"/>
              </a:ext>
            </a:extLst>
          </p:cNvPr>
          <p:cNvSpPr/>
          <p:nvPr/>
        </p:nvSpPr>
        <p:spPr>
          <a:xfrm>
            <a:off x="4106348" y="3972262"/>
            <a:ext cx="360000" cy="288720"/>
          </a:xfrm>
          <a:prstGeom prst="rightArrow">
            <a:avLst>
              <a:gd name="adj1" fmla="val 50000"/>
              <a:gd name="adj2" fmla="val 31181"/>
            </a:avLst>
          </a:prstGeom>
          <a:solidFill>
            <a:srgbClr val="CCFF66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63D65CD1-3368-9242-8D9A-EC3DEB74358D}"/>
              </a:ext>
            </a:extLst>
          </p:cNvPr>
          <p:cNvSpPr/>
          <p:nvPr/>
        </p:nvSpPr>
        <p:spPr>
          <a:xfrm>
            <a:off x="4106348" y="4619902"/>
            <a:ext cx="360000" cy="288720"/>
          </a:xfrm>
          <a:prstGeom prst="rightArrow">
            <a:avLst>
              <a:gd name="adj1" fmla="val 50000"/>
              <a:gd name="adj2" fmla="val 31181"/>
            </a:avLst>
          </a:prstGeom>
          <a:solidFill>
            <a:srgbClr val="CCFF66"/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43C6DDB9-AED7-A344-B3F2-1D19AB198371}"/>
              </a:ext>
            </a:extLst>
          </p:cNvPr>
          <p:cNvSpPr/>
          <p:nvPr/>
        </p:nvSpPr>
        <p:spPr>
          <a:xfrm>
            <a:off x="3367988" y="3057862"/>
            <a:ext cx="638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637052"/>
                </a:solidFill>
                <a:uFill>
                  <a:solidFill>
                    <a:srgbClr val="FFFFFF"/>
                  </a:solidFill>
                </a:uFill>
                <a:latin typeface="Verdana"/>
                <a:ea typeface="新細明體"/>
              </a:rPr>
              <a:t>建立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8E046CB9-5216-AF49-AC65-01452438F0DA}"/>
              </a:ext>
            </a:extLst>
          </p:cNvPr>
          <p:cNvSpPr/>
          <p:nvPr/>
        </p:nvSpPr>
        <p:spPr>
          <a:xfrm>
            <a:off x="3367988" y="3922942"/>
            <a:ext cx="638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637052"/>
                </a:solidFill>
                <a:uFill>
                  <a:solidFill>
                    <a:srgbClr val="FFFFFF"/>
                  </a:solidFill>
                </a:uFill>
                <a:latin typeface="Verdana"/>
                <a:ea typeface="新細明體"/>
              </a:rPr>
              <a:t>開啟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9">
            <a:extLst>
              <a:ext uri="{FF2B5EF4-FFF2-40B4-BE49-F238E27FC236}">
                <a16:creationId xmlns:a16="http://schemas.microsoft.com/office/drawing/2014/main" id="{9EF3B9FC-4C89-2B42-BDD4-4C34A4B037CD}"/>
              </a:ext>
            </a:extLst>
          </p:cNvPr>
          <p:cNvSpPr/>
          <p:nvPr/>
        </p:nvSpPr>
        <p:spPr>
          <a:xfrm>
            <a:off x="3367988" y="4570582"/>
            <a:ext cx="638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637052"/>
                </a:solidFill>
                <a:uFill>
                  <a:solidFill>
                    <a:srgbClr val="FFFFFF"/>
                  </a:solidFill>
                </a:uFill>
                <a:latin typeface="Verdana"/>
                <a:ea typeface="新細明體"/>
              </a:rPr>
              <a:t>關閉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7847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2201A8-04DD-DA4C-8F6D-2E6F03D48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FETCH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FB3FE3-CE7A-F14F-B76E-2C8AD7080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/>
              <a:t>讓資料處理可以一筆一筆進行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EBF867-14EA-E647-A1C9-E388FC941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73BFBF-C159-174B-97E9-440FE695B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B7689B-35A7-0D41-8C6D-89AC4B5E6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9079396-A945-F445-8C2A-A216207A8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0" y="459132"/>
            <a:ext cx="6502400" cy="5930900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2736AFD-A286-EA47-B4DD-D961724FC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03508"/>
              </p:ext>
            </p:extLst>
          </p:nvPr>
        </p:nvGraphicFramePr>
        <p:xfrm>
          <a:off x="2497543" y="3338377"/>
          <a:ext cx="902125" cy="1463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0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508">
                <a:tc>
                  <a:txBody>
                    <a:bodyPr/>
                    <a:lstStyle/>
                    <a:p>
                      <a:r>
                        <a:rPr lang="en-US" altLang="zh-TW" dirty="0"/>
                        <a:t>fee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508">
                <a:tc>
                  <a:txBody>
                    <a:bodyPr/>
                    <a:lstStyle/>
                    <a:p>
                      <a:r>
                        <a:rPr lang="en-US" altLang="zh-TW" dirty="0"/>
                        <a:t>250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508">
                <a:tc>
                  <a:txBody>
                    <a:bodyPr/>
                    <a:lstStyle/>
                    <a:p>
                      <a:r>
                        <a:rPr lang="en-US" altLang="zh-TW" dirty="0"/>
                        <a:t>300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508">
                <a:tc>
                  <a:txBody>
                    <a:bodyPr/>
                    <a:lstStyle/>
                    <a:p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D801CC-7C76-0F49-BD69-D97FA6C37BE4}"/>
              </a:ext>
            </a:extLst>
          </p:cNvPr>
          <p:cNvSpPr txBox="1"/>
          <p:nvPr/>
        </p:nvSpPr>
        <p:spPr>
          <a:xfrm>
            <a:off x="3399668" y="333837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</a:rPr>
              <a:t>cursor</a:t>
            </a:r>
            <a:endParaRPr kumimoji="1" lang="zh-TW" altLang="en-US" dirty="0">
              <a:solidFill>
                <a:srgbClr val="7030A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D74CFF0-1454-544A-92C0-E947F4BD4E9D}"/>
              </a:ext>
            </a:extLst>
          </p:cNvPr>
          <p:cNvSpPr txBox="1"/>
          <p:nvPr/>
        </p:nvSpPr>
        <p:spPr>
          <a:xfrm>
            <a:off x="3399668" y="3700565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cursor</a:t>
            </a:r>
            <a:endParaRPr kumimoji="1" lang="zh-TW" altLang="en-US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73B4E25-9436-2745-894F-AE838047A4D2}"/>
              </a:ext>
            </a:extLst>
          </p:cNvPr>
          <p:cNvSpPr txBox="1"/>
          <p:nvPr/>
        </p:nvSpPr>
        <p:spPr>
          <a:xfrm>
            <a:off x="3399668" y="406275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cursor</a:t>
            </a:r>
            <a:endParaRPr kumimoji="1" lang="zh-TW" altLang="en-US" sz="1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7" name="手繪多邊形 6">
            <a:extLst>
              <a:ext uri="{FF2B5EF4-FFF2-40B4-BE49-F238E27FC236}">
                <a16:creationId xmlns:a16="http://schemas.microsoft.com/office/drawing/2014/main" id="{6ACCD63E-FC39-684C-B8CD-7A529261D285}"/>
              </a:ext>
            </a:extLst>
          </p:cNvPr>
          <p:cNvSpPr/>
          <p:nvPr/>
        </p:nvSpPr>
        <p:spPr>
          <a:xfrm>
            <a:off x="4103649" y="3412273"/>
            <a:ext cx="1416205" cy="446049"/>
          </a:xfrm>
          <a:custGeom>
            <a:avLst/>
            <a:gdLst>
              <a:gd name="connsiteX0" fmla="*/ 1416205 w 1416205"/>
              <a:gd name="connsiteY0" fmla="*/ 0 h 446049"/>
              <a:gd name="connsiteX1" fmla="*/ 0 w 1416205"/>
              <a:gd name="connsiteY1" fmla="*/ 446049 h 44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6205" h="446049">
                <a:moveTo>
                  <a:pt x="1416205" y="0"/>
                </a:moveTo>
                <a:cubicBezTo>
                  <a:pt x="813110" y="176561"/>
                  <a:pt x="210015" y="353122"/>
                  <a:pt x="0" y="446049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手繪多邊形 14">
            <a:extLst>
              <a:ext uri="{FF2B5EF4-FFF2-40B4-BE49-F238E27FC236}">
                <a16:creationId xmlns:a16="http://schemas.microsoft.com/office/drawing/2014/main" id="{D8FB2D69-6DA6-A24D-9F09-0A1F1685A467}"/>
              </a:ext>
            </a:extLst>
          </p:cNvPr>
          <p:cNvSpPr/>
          <p:nvPr/>
        </p:nvSpPr>
        <p:spPr>
          <a:xfrm>
            <a:off x="4137102" y="4282068"/>
            <a:ext cx="1605776" cy="122664"/>
          </a:xfrm>
          <a:custGeom>
            <a:avLst/>
            <a:gdLst>
              <a:gd name="connsiteX0" fmla="*/ 1605776 w 1605776"/>
              <a:gd name="connsiteY0" fmla="*/ 122664 h 122664"/>
              <a:gd name="connsiteX1" fmla="*/ 546410 w 1605776"/>
              <a:gd name="connsiteY1" fmla="*/ 44605 h 122664"/>
              <a:gd name="connsiteX2" fmla="*/ 0 w 1605776"/>
              <a:gd name="connsiteY2" fmla="*/ 0 h 12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5776" h="122664">
                <a:moveTo>
                  <a:pt x="1605776" y="122664"/>
                </a:moveTo>
                <a:lnTo>
                  <a:pt x="546410" y="44605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3BA575-5B9A-F244-9C02-007D8693721A}"/>
              </a:ext>
            </a:extLst>
          </p:cNvPr>
          <p:cNvSpPr txBox="1"/>
          <p:nvPr/>
        </p:nvSpPr>
        <p:spPr>
          <a:xfrm>
            <a:off x="5742878" y="5609722"/>
            <a:ext cx="444980" cy="266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kumimoji="1" lang="en-US" altLang="zh-TW" dirty="0"/>
              <a:t>$$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2534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BB559D-643D-154A-9190-F31BE146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Store procedure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D3C6A5-10CB-5B4D-B985-3471F101A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>
                <a:solidFill>
                  <a:srgbClr val="0070C0"/>
                </a:solidFill>
              </a:rPr>
              <a:t>建立預存程序</a:t>
            </a:r>
            <a:endParaRPr kumimoji="1" lang="en-US" altLang="zh-Hant" dirty="0">
              <a:solidFill>
                <a:srgbClr val="0070C0"/>
              </a:solidFill>
            </a:endParaRP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Hant" altLang="en-US" dirty="0">
                <a:solidFill>
                  <a:srgbClr val="0070C0"/>
                </a:solidFill>
              </a:rPr>
              <a:t>執行方式</a:t>
            </a:r>
            <a:endParaRPr kumimoji="1" lang="en-US" altLang="zh-Hant" dirty="0">
              <a:solidFill>
                <a:srgbClr val="0070C0"/>
              </a:solidFill>
            </a:endParaRPr>
          </a:p>
          <a:p>
            <a:pPr lvl="1"/>
            <a:r>
              <a:rPr kumimoji="1" lang="en-US" altLang="zh-TW" dirty="0"/>
              <a:t>Call </a:t>
            </a:r>
            <a:r>
              <a:rPr kumimoji="1" lang="en-US" altLang="zh-TW" dirty="0" err="1"/>
              <a:t>pro_name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1AD994D-0C1F-BE4C-AD5E-724B2035C22A}"/>
              </a:ext>
            </a:extLst>
          </p:cNvPr>
          <p:cNvSpPr txBox="1"/>
          <p:nvPr/>
        </p:nvSpPr>
        <p:spPr>
          <a:xfrm>
            <a:off x="2932771" y="3111190"/>
            <a:ext cx="38624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Create procedure </a:t>
            </a:r>
            <a:r>
              <a:rPr kumimoji="1" lang="en-US" altLang="zh-TW" sz="2400" dirty="0" err="1"/>
              <a:t>pro_name</a:t>
            </a:r>
            <a:r>
              <a:rPr kumimoji="1" lang="en-US" altLang="zh-TW" sz="2400" dirty="0"/>
              <a:t>()</a:t>
            </a:r>
          </a:p>
          <a:p>
            <a:r>
              <a:rPr kumimoji="1" lang="en-US" altLang="zh-TW" sz="2400" dirty="0"/>
              <a:t>Begin</a:t>
            </a:r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End;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26CECF-F6FA-6046-B2A6-1CE7FD1E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78ED4C-E47E-7842-A26A-8615B5281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5917DF1-8FDA-2C41-A0D9-5A6A2537B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56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543163-8400-1A41-9268-5F90BA39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帶參數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34D8DB-72DF-CF4E-8B49-ADC6E6305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/>
              <a:t>帶參數的</a:t>
            </a:r>
            <a:r>
              <a:rPr kumimoji="1" lang="en-US" altLang="zh-Hant" dirty="0"/>
              <a:t> store procedure</a:t>
            </a:r>
          </a:p>
          <a:p>
            <a:pPr lvl="1"/>
            <a:r>
              <a:rPr kumimoji="1" lang="en-US" altLang="zh-Hant" dirty="0"/>
              <a:t>Create procedure </a:t>
            </a:r>
            <a:r>
              <a:rPr kumimoji="1" lang="en-US" altLang="zh-Hant" dirty="0" err="1"/>
              <a:t>pro_name</a:t>
            </a:r>
            <a:r>
              <a:rPr kumimoji="1" lang="en-US" altLang="zh-Hant" dirty="0"/>
              <a:t>(p1 type, p2 type)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B0B1B1-CC7D-3947-A918-843315E99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484" y="3491881"/>
            <a:ext cx="7378700" cy="22606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23CC16-00EB-584F-B46E-71ADF2BE7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340014A-3ADF-F74A-B65E-ED301FA4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32556F-A11D-F744-8027-2D34CFD27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1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9EE0DF-C0F1-3A41-9418-6CAA24DC0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參數類型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01DE5F-18ED-8A4B-8BD6-0BD168645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/>
              <a:t>參數可以設定成</a:t>
            </a:r>
            <a:r>
              <a:rPr kumimoji="1" lang="en-US" altLang="zh-Hant" dirty="0"/>
              <a:t> </a:t>
            </a:r>
            <a:r>
              <a:rPr kumimoji="1" lang="en-US" altLang="zh-Hant" dirty="0">
                <a:solidFill>
                  <a:srgbClr val="0070C0"/>
                </a:solidFill>
              </a:rPr>
              <a:t>IN</a:t>
            </a:r>
            <a:r>
              <a:rPr kumimoji="1" lang="en-US" altLang="zh-Hant" dirty="0"/>
              <a:t> | </a:t>
            </a:r>
            <a:r>
              <a:rPr kumimoji="1" lang="en-US" altLang="zh-Hant" dirty="0">
                <a:solidFill>
                  <a:srgbClr val="0070C0"/>
                </a:solidFill>
              </a:rPr>
              <a:t>OUT</a:t>
            </a:r>
            <a:r>
              <a:rPr kumimoji="1" lang="en-US" altLang="zh-Hant" dirty="0"/>
              <a:t> | </a:t>
            </a:r>
            <a:r>
              <a:rPr kumimoji="1" lang="en-US" altLang="zh-Hant" dirty="0">
                <a:solidFill>
                  <a:srgbClr val="0070C0"/>
                </a:solidFill>
              </a:rPr>
              <a:t>INOUT</a:t>
            </a:r>
          </a:p>
          <a:p>
            <a:r>
              <a:rPr kumimoji="1" lang="zh-Hant" altLang="en-US" dirty="0"/>
              <a:t>分別表示輸入、輸出、輸入與輸出，預設值為</a:t>
            </a:r>
            <a:r>
              <a:rPr kumimoji="1" lang="en-US" altLang="zh-Hant" dirty="0"/>
              <a:t> IN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49EEC4-6B9A-E243-B917-849B06E29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960231"/>
            <a:ext cx="5562600" cy="2260600"/>
          </a:xfrm>
          <a:prstGeom prst="rect">
            <a:avLst/>
          </a:prstGeom>
        </p:spPr>
      </p:pic>
      <p:sp>
        <p:nvSpPr>
          <p:cNvPr id="6" name="向右箭號 5">
            <a:extLst>
              <a:ext uri="{FF2B5EF4-FFF2-40B4-BE49-F238E27FC236}">
                <a16:creationId xmlns:a16="http://schemas.microsoft.com/office/drawing/2014/main" id="{BE625920-4F93-3C41-ACE2-C4DE90C6CF1F}"/>
              </a:ext>
            </a:extLst>
          </p:cNvPr>
          <p:cNvSpPr/>
          <p:nvPr/>
        </p:nvSpPr>
        <p:spPr>
          <a:xfrm>
            <a:off x="7107354" y="4582653"/>
            <a:ext cx="390293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82124E8-FF38-A44C-9FD8-127F02CE5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690" y="4310378"/>
            <a:ext cx="3441700" cy="990600"/>
          </a:xfrm>
          <a:prstGeom prst="rect">
            <a:avLst/>
          </a:prstGeom>
        </p:spPr>
      </p:pic>
      <p:sp>
        <p:nvSpPr>
          <p:cNvPr id="8" name="日期版面配置區 7">
            <a:extLst>
              <a:ext uri="{FF2B5EF4-FFF2-40B4-BE49-F238E27FC236}">
                <a16:creationId xmlns:a16="http://schemas.microsoft.com/office/drawing/2014/main" id="{96BB71D4-A6E1-F842-879B-E27271DA1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D86E776B-91E5-D04A-A3F7-7A54F6E9D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F2D4C4CC-93BE-D647-A963-77EF5828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2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8F7371-AB56-0546-A416-8D903AB5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傳回</a:t>
            </a:r>
            <a:r>
              <a:rPr kumimoji="1" lang="en-US" altLang="zh-Hant" dirty="0" err="1"/>
              <a:t>recordset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B425B6-6CBC-144F-8F3A-68F7D3D7C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/>
              <a:t>在</a:t>
            </a:r>
            <a:r>
              <a:rPr kumimoji="1" lang="en-US" altLang="zh-Hant" dirty="0"/>
              <a:t>store procedure</a:t>
            </a:r>
            <a:r>
              <a:rPr kumimoji="1" lang="zh-Hant" altLang="en-US" dirty="0"/>
              <a:t>中傳回</a:t>
            </a:r>
            <a:r>
              <a:rPr kumimoji="1" lang="en-US" altLang="zh-Hant" dirty="0" err="1"/>
              <a:t>recordset</a:t>
            </a:r>
            <a:r>
              <a:rPr kumimoji="1" lang="zh-Hant" altLang="en-US" dirty="0"/>
              <a:t>（或</a:t>
            </a:r>
            <a:r>
              <a:rPr kumimoji="1" lang="en-US" altLang="zh-Hant" dirty="0" err="1"/>
              <a:t>resultset</a:t>
            </a:r>
            <a:r>
              <a:rPr kumimoji="1" lang="zh-Hant" altLang="en-US" dirty="0"/>
              <a:t>）</a:t>
            </a:r>
            <a:endParaRPr kumimoji="1" lang="en-US" altLang="zh-Hant" dirty="0"/>
          </a:p>
          <a:p>
            <a:pPr lvl="1"/>
            <a:r>
              <a:rPr kumimoji="1" lang="zh-Hant" altLang="en-US" dirty="0"/>
              <a:t>在</a:t>
            </a:r>
            <a:r>
              <a:rPr kumimoji="1" lang="en-US" altLang="zh-Hant" dirty="0"/>
              <a:t> store procedure </a:t>
            </a:r>
            <a:r>
              <a:rPr kumimoji="1" lang="zh-Hant" altLang="en-US" dirty="0"/>
              <a:t>中執行</a:t>
            </a:r>
            <a:r>
              <a:rPr kumimoji="1" lang="en-US" altLang="zh-Hant" dirty="0"/>
              <a:t> select </a:t>
            </a:r>
            <a:r>
              <a:rPr kumimoji="1" lang="zh-Hant" altLang="en-US" dirty="0"/>
              <a:t>指令即可（注意：不可使用於</a:t>
            </a:r>
            <a:r>
              <a:rPr kumimoji="1" lang="en-US" altLang="zh-Hant" dirty="0"/>
              <a:t> function</a:t>
            </a:r>
            <a:r>
              <a:rPr kumimoji="1" lang="zh-Hant" altLang="en-US" dirty="0"/>
              <a:t>）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CF8AB2-667B-3948-83ED-7C000AAEC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A47F21-A61B-8E49-9180-C613F0F9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929891-233A-8742-964C-CD72998CA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2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AF330-4438-2849-9914-FE636369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Store function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594FCF-DF9B-7742-B9B9-DF831BBF1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/>
              <a:t>與</a:t>
            </a:r>
            <a:r>
              <a:rPr kumimoji="1" lang="en-US" altLang="zh-Hant" dirty="0"/>
              <a:t> store procedure </a:t>
            </a:r>
            <a:r>
              <a:rPr kumimoji="1" lang="zh-Hant" altLang="en-US" dirty="0"/>
              <a:t>的差異為：</a:t>
            </a:r>
            <a:r>
              <a:rPr kumimoji="1" lang="zh-Hant" altLang="en-US" dirty="0">
                <a:solidFill>
                  <a:srgbClr val="FF0000"/>
                </a:solidFill>
              </a:rPr>
              <a:t>有傳回值</a:t>
            </a:r>
            <a:endParaRPr kumimoji="1" lang="en-US" altLang="zh-Hant" dirty="0">
              <a:solidFill>
                <a:srgbClr val="FF0000"/>
              </a:solidFill>
            </a:endParaRPr>
          </a:p>
          <a:p>
            <a:r>
              <a:rPr kumimoji="1" lang="zh-Hant" altLang="en-US" dirty="0"/>
              <a:t>建立函數</a:t>
            </a:r>
            <a:endParaRPr kumimoji="1" lang="en-US" altLang="zh-Hant" dirty="0"/>
          </a:p>
          <a:p>
            <a:pPr lvl="1"/>
            <a:r>
              <a:rPr kumimoji="1" lang="en-US" altLang="zh-TW" dirty="0"/>
              <a:t>Create function </a:t>
            </a:r>
            <a:r>
              <a:rPr kumimoji="1" lang="en-US" altLang="zh-TW" dirty="0" err="1"/>
              <a:t>fun_name</a:t>
            </a:r>
            <a:r>
              <a:rPr kumimoji="1" lang="en-US" altLang="zh-TW" dirty="0"/>
              <a:t>() returns type</a:t>
            </a:r>
            <a:br>
              <a:rPr kumimoji="1" lang="en-US" altLang="zh-TW" dirty="0"/>
            </a:br>
            <a:r>
              <a:rPr kumimoji="1" lang="en-US" altLang="zh-TW" dirty="0"/>
              <a:t>Return value;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Hant" altLang="en-US" dirty="0"/>
              <a:t>如果函數中只有一行程式碼，可以省略</a:t>
            </a:r>
            <a:r>
              <a:rPr kumimoji="1" lang="en-US" altLang="zh-Hant" dirty="0"/>
              <a:t> BEGIN … END</a:t>
            </a:r>
            <a:endParaRPr kumimoji="1"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B26AC2-05D7-F64D-B45D-2576AD16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93" y="4420034"/>
            <a:ext cx="5892800" cy="7366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0272705-D5A9-6F43-9330-65740E2A4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9A34D9F-90DB-294C-B78B-F98E94E9E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F5538D-1A90-0B47-B607-D65483AD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883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7646CF-DC72-4D47-96AC-B753A7A84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Function</a:t>
            </a:r>
            <a:r>
              <a:rPr kumimoji="1" lang="zh-Hant" altLang="en-US" dirty="0"/>
              <a:t>執行方式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A1739C-E07C-6F41-9790-284141C04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>
                <a:solidFill>
                  <a:srgbClr val="0070C0"/>
                </a:solidFill>
              </a:rPr>
              <a:t>使用</a:t>
            </a:r>
            <a:r>
              <a:rPr kumimoji="1" lang="en-US" altLang="zh-Hant" dirty="0">
                <a:solidFill>
                  <a:srgbClr val="0070C0"/>
                </a:solidFill>
              </a:rPr>
              <a:t> select</a:t>
            </a:r>
          </a:p>
          <a:p>
            <a:endParaRPr kumimoji="1" lang="en-US" altLang="zh-TW" dirty="0">
              <a:solidFill>
                <a:srgbClr val="0070C0"/>
              </a:solidFill>
            </a:endParaRPr>
          </a:p>
          <a:p>
            <a:endParaRPr kumimoji="1" lang="en-US" altLang="zh-TW" dirty="0">
              <a:solidFill>
                <a:srgbClr val="0070C0"/>
              </a:solidFill>
            </a:endParaRPr>
          </a:p>
          <a:p>
            <a:endParaRPr kumimoji="1" lang="en-US" altLang="zh-TW" dirty="0">
              <a:solidFill>
                <a:srgbClr val="0070C0"/>
              </a:solidFill>
            </a:endParaRPr>
          </a:p>
          <a:p>
            <a:r>
              <a:rPr kumimoji="1" lang="zh-Hant" altLang="en-US" dirty="0">
                <a:solidFill>
                  <a:srgbClr val="0070C0"/>
                </a:solidFill>
              </a:rPr>
              <a:t>使用</a:t>
            </a:r>
            <a:r>
              <a:rPr kumimoji="1" lang="en-US" altLang="zh-Hant" dirty="0">
                <a:solidFill>
                  <a:srgbClr val="0070C0"/>
                </a:solidFill>
              </a:rPr>
              <a:t> set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381E54-B9CC-CD40-8A69-DDF904923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059" y="3195599"/>
            <a:ext cx="2692400" cy="4445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643FD7-0218-C54C-B2D1-15ACC9E87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059" y="5013557"/>
            <a:ext cx="2870200" cy="622300"/>
          </a:xfrm>
          <a:prstGeom prst="rect">
            <a:avLst/>
          </a:prstGeom>
        </p:spPr>
      </p:pic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D40DF0CD-DA4E-1941-8C66-2183FEB16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3D74AD55-9283-F442-8D3D-8E33CBD7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18C826A2-E2A7-3846-85C8-10FEFDD4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31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38F34B-01B0-D34C-BF13-ABDDBD66D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程式語法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BB459A3-6662-694C-A95E-673B38A2F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17B0A5-A7B1-4E44-9694-4CFDE8C6B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169BC1-5814-C94A-A25F-D5E17E1D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05E388-2D4A-CF49-97BD-1FC454E7C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44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6B12CF-89AA-6C48-8A3A-709D65419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dirty="0"/>
              <a:t>變數宣告</a:t>
            </a:r>
            <a:r>
              <a:rPr kumimoji="1" lang="en-US" altLang="zh-Hant" dirty="0"/>
              <a:t>(I)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89EEE0-048E-A741-8674-D722ECABA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>
                <a:solidFill>
                  <a:srgbClr val="0070C0"/>
                </a:solidFill>
              </a:rPr>
              <a:t>宣告變數</a:t>
            </a:r>
            <a:r>
              <a:rPr kumimoji="1" lang="en-US" altLang="zh-Hant" dirty="0">
                <a:solidFill>
                  <a:srgbClr val="0070C0"/>
                </a:solidFill>
              </a:rPr>
              <a:t> n </a:t>
            </a:r>
            <a:r>
              <a:rPr kumimoji="1" lang="zh-Hant" altLang="en-US" dirty="0">
                <a:solidFill>
                  <a:srgbClr val="0070C0"/>
                </a:solidFill>
              </a:rPr>
              <a:t>並且指定初始值</a:t>
            </a:r>
            <a:endParaRPr kumimoji="1" lang="en-US" altLang="zh-Hant" dirty="0">
              <a:solidFill>
                <a:srgbClr val="0070C0"/>
              </a:solidFill>
            </a:endParaRPr>
          </a:p>
          <a:p>
            <a:pPr lvl="1"/>
            <a:r>
              <a:rPr kumimoji="1" lang="en-US" altLang="zh-TW"/>
              <a:t>Set @n </a:t>
            </a:r>
            <a:r>
              <a:rPr kumimoji="1" lang="en-US" altLang="zh-TW" dirty="0"/>
              <a:t>= 10</a:t>
            </a:r>
          </a:p>
          <a:p>
            <a:pPr marL="128016" lvl="1" indent="0">
              <a:buNone/>
            </a:pPr>
            <a:endParaRPr kumimoji="1" lang="en-US" altLang="zh-Hant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Tw Cen MT" panose="020B0602020104020603" pitchFamily="34" charset="0"/>
              <a:buChar char=" "/>
            </a:pPr>
            <a:r>
              <a:rPr kumimoji="1" lang="zh-Hant" altLang="en-US" sz="2200" dirty="0">
                <a:solidFill>
                  <a:srgbClr val="0070C0"/>
                </a:solidFill>
              </a:rPr>
              <a:t>將查詢結果放到變數中</a:t>
            </a:r>
            <a:r>
              <a:rPr kumimoji="1" lang="en-US" altLang="zh-Hant" sz="2200" dirty="0">
                <a:solidFill>
                  <a:srgbClr val="0070C0"/>
                </a:solidFill>
              </a:rPr>
              <a:t>(I)</a:t>
            </a:r>
          </a:p>
          <a:p>
            <a:pPr lvl="1">
              <a:buSzPct val="100000"/>
            </a:pPr>
            <a:r>
              <a:rPr kumimoji="1" lang="en-US" altLang="zh-Hant" dirty="0"/>
              <a:t>Set @n = (select count(*) from </a:t>
            </a:r>
            <a:r>
              <a:rPr kumimoji="1" lang="en-US" altLang="zh-Hant" dirty="0" err="1"/>
              <a:t>userinfo</a:t>
            </a:r>
            <a:r>
              <a:rPr kumimoji="1" lang="en-US" altLang="zh-Hant" dirty="0"/>
              <a:t>)</a:t>
            </a:r>
          </a:p>
          <a:p>
            <a:pPr lvl="1">
              <a:buSzPct val="100000"/>
            </a:pPr>
            <a:r>
              <a:rPr kumimoji="1" lang="en-US" altLang="zh-Hant" dirty="0"/>
              <a:t>Select @n</a:t>
            </a:r>
          </a:p>
          <a:p>
            <a:pPr lvl="1">
              <a:buSzPct val="100000"/>
            </a:pPr>
            <a:endParaRPr kumimoji="1" lang="en-US" altLang="zh-Hant" dirty="0"/>
          </a:p>
          <a:p>
            <a:r>
              <a:rPr kumimoji="1" lang="zh-Hant" altLang="en-US" dirty="0">
                <a:solidFill>
                  <a:srgbClr val="0070C0"/>
                </a:solidFill>
              </a:rPr>
              <a:t>將查詢結果放到變數中</a:t>
            </a:r>
            <a:r>
              <a:rPr kumimoji="1" lang="en-US" altLang="zh-Hant" dirty="0">
                <a:solidFill>
                  <a:srgbClr val="0070C0"/>
                </a:solidFill>
              </a:rPr>
              <a:t>(II)</a:t>
            </a:r>
          </a:p>
          <a:p>
            <a:pPr lvl="1"/>
            <a:r>
              <a:rPr kumimoji="1" lang="en-US" altLang="zh-Hant" dirty="0"/>
              <a:t>Select @n </a:t>
            </a:r>
            <a:r>
              <a:rPr kumimoji="1" lang="en-US" altLang="zh-Hant" dirty="0">
                <a:solidFill>
                  <a:srgbClr val="FF0000"/>
                </a:solidFill>
              </a:rPr>
              <a:t>:=</a:t>
            </a:r>
            <a:r>
              <a:rPr kumimoji="1" lang="en-US" altLang="zh-Hant" dirty="0"/>
              <a:t> count(*) from </a:t>
            </a:r>
            <a:r>
              <a:rPr kumimoji="1" lang="en-US" altLang="zh-Hant" dirty="0" err="1"/>
              <a:t>userinfo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Select @n</a:t>
            </a:r>
          </a:p>
          <a:p>
            <a:pPr lvl="1"/>
            <a:endParaRPr kumimoji="1" lang="en-US" altLang="zh-Hant" dirty="0">
              <a:solidFill>
                <a:srgbClr val="0070C0"/>
              </a:solidFill>
            </a:endParaRPr>
          </a:p>
          <a:p>
            <a:endParaRPr kumimoji="1" lang="en-US" altLang="zh-Hant" dirty="0"/>
          </a:p>
          <a:p>
            <a:pPr marL="128016" lvl="1" indent="0">
              <a:buNone/>
            </a:pP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69411A-9DEB-C345-A920-7B3ACE1D0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朱克剛</a:t>
            </a:r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229662-C72C-FE49-BDD8-00776E8E2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MySQL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D93DE6-9A2C-A14A-8C74-D266A6513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277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要素">
  <a:themeElements>
    <a:clrScheme name="要素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要素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要素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{0EFE83FF-8726-1E48-A66F-F2B584F59B00}tf10001061</Template>
  <TotalTime>648</TotalTime>
  <Words>371</Words>
  <Application>Microsoft Macintosh PowerPoint</Application>
  <PresentationFormat>寬螢幕</PresentationFormat>
  <Paragraphs>139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微軟正黑體</vt:lpstr>
      <vt:lpstr>新細明體</vt:lpstr>
      <vt:lpstr>Arial</vt:lpstr>
      <vt:lpstr>Calibri</vt:lpstr>
      <vt:lpstr>Calibri Light</vt:lpstr>
      <vt:lpstr>Tw Cen MT</vt:lpstr>
      <vt:lpstr>Tw Cen MT Condensed</vt:lpstr>
      <vt:lpstr>Verdana</vt:lpstr>
      <vt:lpstr>Wingdings 3</vt:lpstr>
      <vt:lpstr>要素</vt:lpstr>
      <vt:lpstr>MySql 預存程序</vt:lpstr>
      <vt:lpstr>Store procedure</vt:lpstr>
      <vt:lpstr>帶參數</vt:lpstr>
      <vt:lpstr>參數類型</vt:lpstr>
      <vt:lpstr>傳回recordset</vt:lpstr>
      <vt:lpstr>Store function</vt:lpstr>
      <vt:lpstr>Function執行方式</vt:lpstr>
      <vt:lpstr>程式語法</vt:lpstr>
      <vt:lpstr>變數宣告(I)</vt:lpstr>
      <vt:lpstr>變數宣告(II)</vt:lpstr>
      <vt:lpstr>IF 判斷</vt:lpstr>
      <vt:lpstr>LOOP 迴圈</vt:lpstr>
      <vt:lpstr>While 迴圈</vt:lpstr>
      <vt:lpstr>Repeat 迴圈</vt:lpstr>
      <vt:lpstr>Cursor</vt:lpstr>
      <vt:lpstr>建立、開啟與關閉 Cursor</vt:lpstr>
      <vt:lpstr>FETCH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 程式語法</dc:title>
  <dc:creator>KoKang Chu</dc:creator>
  <cp:lastModifiedBy>KoKang Chu</cp:lastModifiedBy>
  <cp:revision>62</cp:revision>
  <dcterms:created xsi:type="dcterms:W3CDTF">2018-03-14T03:00:25Z</dcterms:created>
  <dcterms:modified xsi:type="dcterms:W3CDTF">2018-03-24T02:19:07Z</dcterms:modified>
</cp:coreProperties>
</file>